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4aca239dc_3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54aca239dc_3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a88248f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Two algorithms that we implemented and showed not bad performances where graph approaches: Hybrid HeatS ProbS and Two Way Rank Aggregation. In particular, this second one was the second best performing single recommender after SLIM Elastic. The first combines P3 (ProbS) and HeatS, which replace the random walk by using diffusion, that is by using the out degree of the second node instead of the out degree of the first node in the denominator. The second is part of a framework that recommend users to items, it was implemented for graphs in the original paper, but it can be extended for many other approaches in our opinion. Indeed, it produces a convex combination between the forward ranking scores (that is the classic recommender system) and the backward ranking scores (that are scores for recommending users to items). For example, if we consider P3 as the base recommender, we can interpret the backward ranking as a 3 step random walk starting from an item instead of starting from a user. Similarly for P3alpha and RP3beta.</a:t>
            </a:r>
            <a:endParaRPr/>
          </a:p>
        </p:txBody>
      </p:sp>
      <p:sp>
        <p:nvSpPr>
          <p:cNvPr id="591" name="Google Shape;591;g2ba88248f0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4aca239dc_3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54aca239dc_3_5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a88248f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By exploring the interactions between users and items it was clear that there was a high popularity bias, since only a few items had the greatest number of interactions with the users.</a:t>
            </a:r>
            <a:endParaRPr/>
          </a:p>
        </p:txBody>
      </p:sp>
      <p:sp>
        <p:nvSpPr>
          <p:cNvPr id="515" name="Google Shape;515;g2ba88248fd7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a88248f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first step was to perform hyperparameter tuning on the single recommender algorithms to make sure that we knew which were the best performing algorithm. We have used optuna together with a database to store the trials. For example here we put the results of RP3 beta tuning, where it seems clear which are the best hyperparameters for this problem. We looked to similar patterns also for the other recommenders to know when to stop the tuning process.</a:t>
            </a:r>
            <a:endParaRPr/>
          </a:p>
        </p:txBody>
      </p:sp>
      <p:sp>
        <p:nvSpPr>
          <p:cNvPr id="524" name="Google Shape;524;g2ba88248f03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ba88248f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Once we realized which where the best recommenders, we first tried to build some hybrid recommender systems. We tried Linear combinations, Pipelines and List combinations. The best performing ones were linear combinations, where we used 6 recommenders for them (nomi recommenders …). For each hybrid we also performed hyperparameters tuning to determine the best weights for the hybrid, and to select a proper normalization among l1, l2 and linf to put together the scores of the recommenders.</a:t>
            </a:r>
            <a:endParaRPr/>
          </a:p>
        </p:txBody>
      </p:sp>
      <p:sp>
        <p:nvSpPr>
          <p:cNvPr id="533" name="Google Shape;533;g2ba88248f03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ba88248f0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Our final solution used gradient boosting trees to rerank the recommendations of the single recommenders. Here we can see the architecture of the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On the left we have the candidate generation recommenders. Each of them, tuned to maximize the recall at 50, produces a list of 50 candidates. Then we compute intersection between the tree lists. The intersection is then fed as input to the reranker that produces the final list of 10 items.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 group of 15 single recommenders have been used to generate features. For each recommender, we build 3 features: the score given to the item, the position that that item had in the recommendation list of that recommender and a boolean that represents if the item was recommended or not by that recommender (i.e. in the top 10 of the ranking). The various ranking positions were also aggregate using various statistics to generate 4 other features, and the boolean was also summed to form an integer feature that </a:t>
            </a:r>
            <a:r>
              <a:rPr lang="it"/>
              <a:t>represent how many recommenders have recommender that item for that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other features that we add were some statistics of the user and item profile (such as the profile length, the average popularity of the items seen by that user, …), the embeddings of the items and of the users produced by SVD (in particular, the first 5 factors, associated with the highest 5 singular values), and some statistics derived from the similarity matrices produced by Item KNN and RP3 Beta. These similarity features, for a user-item pair, consider the similarity between the considered item and the seen items of the user, given this vector of similarities we extract some features such as the maximum similarity, the mean similarity,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total, we built 78 features.</a:t>
            </a:r>
            <a:endParaRPr/>
          </a:p>
        </p:txBody>
      </p:sp>
      <p:sp>
        <p:nvSpPr>
          <p:cNvPr id="545" name="Google Shape;545;g2ba88248f03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ba88248f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ba88248fd7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ba88248fd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ba88248fd7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a88248fd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Here we can see the importances of the features given by XGBoost. The first plot gives how much have gained the model from the features and the most important one is by far Counter Recommender, that is the sum of the recommended booleans, so overall the number of recommenders that recommended the items was very important to build the final recommendations. Other very important features are the scores and the rank positions of SlimElastic, TWRA, RP3Beta and MultVAE, which are also the ones that have the most splits as the second plot shows. Indeed, adding MultVAE and TWRA to the model have resulted in a nice improvement of the MAP (from 0.142 to &gt; 0.143).</a:t>
            </a:r>
            <a:endParaRPr/>
          </a:p>
        </p:txBody>
      </p:sp>
      <p:sp>
        <p:nvSpPr>
          <p:cNvPr id="583" name="Google Shape;583;g2ba88248fd7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54" name="Shape 54"/>
        <p:cNvGrpSpPr/>
        <p:nvPr/>
      </p:nvGrpSpPr>
      <p:grpSpPr>
        <a:xfrm>
          <a:off x="0" y="0"/>
          <a:ext cx="0" cy="0"/>
          <a:chOff x="0" y="0"/>
          <a:chExt cx="0" cy="0"/>
        </a:xfrm>
      </p:grpSpPr>
      <p:sp>
        <p:nvSpPr>
          <p:cNvPr id="55" name="Google Shape;55;p15"/>
          <p:cNvSpPr/>
          <p:nvPr/>
        </p:nvSpPr>
        <p:spPr>
          <a:xfrm>
            <a:off x="0" y="2874168"/>
            <a:ext cx="9144000" cy="2269331"/>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56" name="Google Shape;56;p15"/>
          <p:cNvGrpSpPr/>
          <p:nvPr/>
        </p:nvGrpSpPr>
        <p:grpSpPr>
          <a:xfrm>
            <a:off x="48007" y="2862263"/>
            <a:ext cx="9036647" cy="135000"/>
            <a:chOff x="1218340" y="275867"/>
            <a:chExt cx="17715122" cy="567843"/>
          </a:xfrm>
        </p:grpSpPr>
        <p:cxnSp>
          <p:nvCxnSpPr>
            <p:cNvPr id="57" name="Google Shape;57;p15"/>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 name="Google Shape;58;p15"/>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 name="Google Shape;59;p15"/>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 name="Google Shape;60;p15"/>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 name="Google Shape;61;p15"/>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 name="Google Shape;62;p15"/>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3" name="Google Shape;63;p15"/>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15"/>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15"/>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15"/>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15"/>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15"/>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15"/>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15"/>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15"/>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15"/>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15"/>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15"/>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15"/>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15"/>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15"/>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15"/>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15"/>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15"/>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15"/>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15"/>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15"/>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15"/>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15"/>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15"/>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15"/>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15"/>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15"/>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15"/>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15"/>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15"/>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15"/>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15"/>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15"/>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15"/>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15"/>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15"/>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15"/>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15"/>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15"/>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15"/>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15"/>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15"/>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15"/>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15"/>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15"/>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15"/>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15"/>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15"/>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15"/>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15"/>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15"/>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15"/>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15"/>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15"/>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15"/>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15"/>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15"/>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15"/>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15"/>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15"/>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15"/>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15"/>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15"/>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15"/>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15"/>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15"/>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15"/>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15"/>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15"/>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2" name="Google Shape;132;p15"/>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3" name="Google Shape;133;p15"/>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4" name="Google Shape;134;p15"/>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5" name="Google Shape;135;p15"/>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6" name="Google Shape;136;p15"/>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7" name="Google Shape;137;p15"/>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8" name="Google Shape;138;p15"/>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9" name="Google Shape;139;p15"/>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0" name="Google Shape;140;p15"/>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1" name="Google Shape;141;p15"/>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2" name="Google Shape;142;p15"/>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15"/>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15"/>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15"/>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15"/>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15"/>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15"/>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15"/>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15"/>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15"/>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15"/>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15"/>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15"/>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15"/>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15"/>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15"/>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15"/>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15"/>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15"/>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15"/>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15"/>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15"/>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15"/>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15"/>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15"/>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15"/>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15"/>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15"/>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15"/>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15"/>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15"/>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15"/>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15"/>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15"/>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15"/>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177" name="Google Shape;177;p15"/>
          <p:cNvSpPr txBox="1"/>
          <p:nvPr>
            <p:ph type="ctrTitle"/>
          </p:nvPr>
        </p:nvSpPr>
        <p:spPr>
          <a:xfrm>
            <a:off x="641534" y="3112294"/>
            <a:ext cx="7772400" cy="726281"/>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15"/>
          <p:cNvSpPr txBox="1"/>
          <p:nvPr>
            <p:ph idx="1" type="subTitle"/>
          </p:nvPr>
        </p:nvSpPr>
        <p:spPr>
          <a:xfrm>
            <a:off x="641534" y="3945731"/>
            <a:ext cx="7772400" cy="1000125"/>
          </a:xfrm>
          <a:prstGeom prst="rect">
            <a:avLst/>
          </a:prstGeom>
          <a:noFill/>
          <a:ln>
            <a:noFill/>
          </a:ln>
        </p:spPr>
        <p:txBody>
          <a:bodyPr anchorCtr="0" anchor="t" bIns="45700" lIns="91425" spcFirstLastPara="1" rIns="91425" wrap="square" tIns="45700">
            <a:norm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spTree>
      <p:nvGrpSpPr>
        <p:cNvPr id="179" name="Shape 17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80" name="Shape 180"/>
        <p:cNvGrpSpPr/>
        <p:nvPr/>
      </p:nvGrpSpPr>
      <p:grpSpPr>
        <a:xfrm>
          <a:off x="0" y="0"/>
          <a:ext cx="0" cy="0"/>
          <a:chOff x="0" y="0"/>
          <a:chExt cx="0" cy="0"/>
        </a:xfrm>
      </p:grpSpPr>
      <p:sp>
        <p:nvSpPr>
          <p:cNvPr id="181" name="Google Shape;181;p17"/>
          <p:cNvSpPr/>
          <p:nvPr/>
        </p:nvSpPr>
        <p:spPr>
          <a:xfrm>
            <a:off x="0" y="1"/>
            <a:ext cx="9144000" cy="952428"/>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7"/>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17"/>
          <p:cNvSpPr txBox="1"/>
          <p:nvPr>
            <p:ph idx="1" type="body"/>
          </p:nvPr>
        </p:nvSpPr>
        <p:spPr>
          <a:xfrm>
            <a:off x="457200" y="1200150"/>
            <a:ext cx="8323726" cy="3394472"/>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 name="Google Shape;184;p17"/>
          <p:cNvSpPr/>
          <p:nvPr/>
        </p:nvSpPr>
        <p:spPr>
          <a:xfrm>
            <a:off x="0" y="4594622"/>
            <a:ext cx="9144000" cy="548878"/>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7"/>
          <p:cNvSpPr txBox="1"/>
          <p:nvPr/>
        </p:nvSpPr>
        <p:spPr>
          <a:xfrm>
            <a:off x="157778" y="4772629"/>
            <a:ext cx="3069174"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 sz="1200">
                <a:solidFill>
                  <a:srgbClr val="FFFFFF"/>
                </a:solidFill>
                <a:latin typeface="Arial"/>
                <a:ea typeface="Arial"/>
                <a:cs typeface="Arial"/>
                <a:sym typeface="Arial"/>
              </a:rPr>
              <a:t>Nome Cognome</a:t>
            </a:r>
            <a:r>
              <a:rPr b="1" lang="it" sz="1200">
                <a:solidFill>
                  <a:srgbClr val="FFFFFF"/>
                </a:solidFill>
                <a:latin typeface="Arial"/>
                <a:ea typeface="Arial"/>
                <a:cs typeface="Arial"/>
                <a:sym typeface="Arial"/>
              </a:rPr>
              <a:t>, assoc.prof. ABC Dept.</a:t>
            </a:r>
            <a:endParaRPr b="1" sz="1200">
              <a:solidFill>
                <a:srgbClr val="FFFFFF"/>
              </a:solidFill>
              <a:latin typeface="Arial"/>
              <a:ea typeface="Arial"/>
              <a:cs typeface="Arial"/>
              <a:sym typeface="Arial"/>
            </a:endParaRPr>
          </a:p>
        </p:txBody>
      </p:sp>
      <p:grpSp>
        <p:nvGrpSpPr>
          <p:cNvPr id="186" name="Google Shape;186;p17"/>
          <p:cNvGrpSpPr/>
          <p:nvPr/>
        </p:nvGrpSpPr>
        <p:grpSpPr>
          <a:xfrm>
            <a:off x="48007" y="817428"/>
            <a:ext cx="9036647" cy="135000"/>
            <a:chOff x="1218340" y="275867"/>
            <a:chExt cx="17715122" cy="567843"/>
          </a:xfrm>
        </p:grpSpPr>
        <p:cxnSp>
          <p:nvCxnSpPr>
            <p:cNvPr id="187" name="Google Shape;187;p17"/>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8" name="Google Shape;188;p17"/>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17"/>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17"/>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17"/>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17"/>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17"/>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17"/>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17"/>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17"/>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17"/>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17"/>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17"/>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17"/>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17"/>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17"/>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17"/>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17"/>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17"/>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17"/>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17"/>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17"/>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17"/>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17"/>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17"/>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17"/>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17"/>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17"/>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17"/>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17"/>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17"/>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17"/>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17"/>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17"/>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17"/>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17"/>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17"/>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17"/>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17"/>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17"/>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17"/>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17"/>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17"/>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17"/>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17"/>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17"/>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17"/>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17"/>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17"/>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17"/>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17"/>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17"/>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17"/>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17"/>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17"/>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17"/>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17"/>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17"/>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17"/>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17"/>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17"/>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17"/>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17"/>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17"/>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17"/>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17"/>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17"/>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17"/>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17"/>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17"/>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17"/>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17"/>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17"/>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0" name="Google Shape;260;p17"/>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1" name="Google Shape;261;p17"/>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2" name="Google Shape;262;p17"/>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3" name="Google Shape;263;p17"/>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4" name="Google Shape;264;p17"/>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5" name="Google Shape;265;p17"/>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6" name="Google Shape;266;p17"/>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7" name="Google Shape;267;p17"/>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8" name="Google Shape;268;p17"/>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9" name="Google Shape;269;p17"/>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0" name="Google Shape;270;p17"/>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1" name="Google Shape;271;p17"/>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2" name="Google Shape;272;p17"/>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3" name="Google Shape;273;p17"/>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4" name="Google Shape;274;p17"/>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5" name="Google Shape;275;p17"/>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6" name="Google Shape;276;p17"/>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7" name="Google Shape;277;p17"/>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8" name="Google Shape;278;p17"/>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9" name="Google Shape;279;p17"/>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0" name="Google Shape;280;p17"/>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1" name="Google Shape;281;p17"/>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2" name="Google Shape;282;p17"/>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3" name="Google Shape;283;p17"/>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4" name="Google Shape;284;p17"/>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5" name="Google Shape;285;p17"/>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6" name="Google Shape;286;p17"/>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7" name="Google Shape;287;p17"/>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8" name="Google Shape;288;p17"/>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9" name="Google Shape;289;p17"/>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0" name="Google Shape;290;p17"/>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1" name="Google Shape;291;p17"/>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2" name="Google Shape;292;p17"/>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3" name="Google Shape;293;p17"/>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4" name="Google Shape;294;p17"/>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5" name="Google Shape;295;p17"/>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6" name="Google Shape;296;p17"/>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7" name="Google Shape;297;p17"/>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8" name="Google Shape;298;p17"/>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9" name="Google Shape;299;p17"/>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0" name="Google Shape;300;p17"/>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1" name="Google Shape;301;p17"/>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2" name="Google Shape;302;p17"/>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3" name="Google Shape;303;p17"/>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4" name="Google Shape;304;p17"/>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5" name="Google Shape;305;p17"/>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6" name="Google Shape;306;p17"/>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307" name="Google Shape;307;p17"/>
          <p:cNvPicPr preferRelativeResize="0"/>
          <p:nvPr/>
        </p:nvPicPr>
        <p:blipFill rotWithShape="1">
          <a:blip r:embed="rId2">
            <a:alphaModFix/>
          </a:blip>
          <a:srcRect b="0" l="0" r="0" t="0"/>
          <a:stretch/>
        </p:blipFill>
        <p:spPr>
          <a:xfrm>
            <a:off x="6094898" y="4759784"/>
            <a:ext cx="2085093" cy="21703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08" name="Shape 308"/>
        <p:cNvGrpSpPr/>
        <p:nvPr/>
      </p:nvGrpSpPr>
      <p:grpSpPr>
        <a:xfrm>
          <a:off x="0" y="0"/>
          <a:ext cx="0" cy="0"/>
          <a:chOff x="0" y="0"/>
          <a:chExt cx="0" cy="0"/>
        </a:xfrm>
      </p:grpSpPr>
      <p:sp>
        <p:nvSpPr>
          <p:cNvPr id="309" name="Google Shape;309;p18"/>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1" name="Google Shape;311;p18"/>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2" name="Google Shape;312;p18"/>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3" name="Google Shape;313;p18"/>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314" name="Shape 314"/>
        <p:cNvGrpSpPr/>
        <p:nvPr/>
      </p:nvGrpSpPr>
      <p:grpSpPr>
        <a:xfrm>
          <a:off x="0" y="0"/>
          <a:ext cx="0" cy="0"/>
          <a:chOff x="0" y="0"/>
          <a:chExt cx="0" cy="0"/>
        </a:xfrm>
      </p:grpSpPr>
      <p:sp>
        <p:nvSpPr>
          <p:cNvPr id="315" name="Google Shape;315;p19"/>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9"/>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7" name="Google Shape;317;p19"/>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8" name="Google Shape;318;p19"/>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9" name="Google Shape;319;p19"/>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0" name="Google Shape;320;p19"/>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21" name="Shape 321"/>
        <p:cNvGrpSpPr/>
        <p:nvPr/>
      </p:nvGrpSpPr>
      <p:grpSpPr>
        <a:xfrm>
          <a:off x="0" y="0"/>
          <a:ext cx="0" cy="0"/>
          <a:chOff x="0" y="0"/>
          <a:chExt cx="0" cy="0"/>
        </a:xfrm>
      </p:grpSpPr>
      <p:sp>
        <p:nvSpPr>
          <p:cNvPr id="322" name="Google Shape;322;p20"/>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20"/>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4" name="Google Shape;324;p20"/>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5" name="Google Shape;325;p20"/>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6" name="Google Shape;326;p20"/>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7" name="Google Shape;327;p2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8" name="Google Shape;328;p20"/>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9" name="Google Shape;329;p20"/>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330" name="Shape 330"/>
        <p:cNvGrpSpPr/>
        <p:nvPr/>
      </p:nvGrpSpPr>
      <p:grpSpPr>
        <a:xfrm>
          <a:off x="0" y="0"/>
          <a:ext cx="0" cy="0"/>
          <a:chOff x="0" y="0"/>
          <a:chExt cx="0" cy="0"/>
        </a:xfrm>
      </p:grpSpPr>
      <p:sp>
        <p:nvSpPr>
          <p:cNvPr id="331" name="Google Shape;331;p21"/>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2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3" name="Google Shape;333;p21"/>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4" name="Google Shape;334;p21"/>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335" name="Shape 335"/>
        <p:cNvGrpSpPr/>
        <p:nvPr/>
      </p:nvGrpSpPr>
      <p:grpSpPr>
        <a:xfrm>
          <a:off x="0" y="0"/>
          <a:ext cx="0" cy="0"/>
          <a:chOff x="0" y="0"/>
          <a:chExt cx="0" cy="0"/>
        </a:xfrm>
      </p:grpSpPr>
      <p:sp>
        <p:nvSpPr>
          <p:cNvPr id="336" name="Google Shape;336;p22"/>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7" name="Google Shape;337;p22"/>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8" name="Google Shape;338;p22"/>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339" name="Shape 339"/>
        <p:cNvGrpSpPr/>
        <p:nvPr/>
      </p:nvGrpSpPr>
      <p:grpSpPr>
        <a:xfrm>
          <a:off x="0" y="0"/>
          <a:ext cx="0" cy="0"/>
          <a:chOff x="0" y="0"/>
          <a:chExt cx="0" cy="0"/>
        </a:xfrm>
      </p:grpSpPr>
      <p:sp>
        <p:nvSpPr>
          <p:cNvPr id="340" name="Google Shape;340;p23"/>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23"/>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42" name="Google Shape;342;p23"/>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43" name="Google Shape;343;p23"/>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4" name="Google Shape;344;p23"/>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5" name="Google Shape;345;p23"/>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46" name="Shape 346"/>
        <p:cNvGrpSpPr/>
        <p:nvPr/>
      </p:nvGrpSpPr>
      <p:grpSpPr>
        <a:xfrm>
          <a:off x="0" y="0"/>
          <a:ext cx="0" cy="0"/>
          <a:chOff x="0" y="0"/>
          <a:chExt cx="0" cy="0"/>
        </a:xfrm>
      </p:grpSpPr>
      <p:sp>
        <p:nvSpPr>
          <p:cNvPr id="347" name="Google Shape;347;p24"/>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24"/>
          <p:cNvSpPr/>
          <p:nvPr>
            <p:ph idx="2" type="pic"/>
          </p:nvPr>
        </p:nvSpPr>
        <p:spPr>
          <a:xfrm>
            <a:off x="1792288" y="459581"/>
            <a:ext cx="5486400" cy="3086100"/>
          </a:xfrm>
          <a:prstGeom prst="rect">
            <a:avLst/>
          </a:prstGeom>
          <a:noFill/>
          <a:ln>
            <a:noFill/>
          </a:ln>
        </p:spPr>
      </p:sp>
      <p:sp>
        <p:nvSpPr>
          <p:cNvPr id="349" name="Google Shape;349;p24"/>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50" name="Google Shape;350;p24"/>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1" name="Google Shape;351;p24"/>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2" name="Google Shape;352;p24"/>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53" name="Shape 353"/>
        <p:cNvGrpSpPr/>
        <p:nvPr/>
      </p:nvGrpSpPr>
      <p:grpSpPr>
        <a:xfrm>
          <a:off x="0" y="0"/>
          <a:ext cx="0" cy="0"/>
          <a:chOff x="0" y="0"/>
          <a:chExt cx="0" cy="0"/>
        </a:xfrm>
      </p:grpSpPr>
      <p:sp>
        <p:nvSpPr>
          <p:cNvPr id="354" name="Google Shape;354;p25"/>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25"/>
          <p:cNvSpPr txBox="1"/>
          <p:nvPr>
            <p:ph idx="1" type="body"/>
          </p:nvPr>
        </p:nvSpPr>
        <p:spPr>
          <a:xfrm rot="5400000">
            <a:off x="2831690" y="-1174340"/>
            <a:ext cx="3394472" cy="8143452"/>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6" name="Google Shape;356;p25"/>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7" name="Google Shape;357;p25"/>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8" name="Google Shape;358;p25"/>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59" name="Shape 359"/>
        <p:cNvGrpSpPr/>
        <p:nvPr/>
      </p:nvGrpSpPr>
      <p:grpSpPr>
        <a:xfrm>
          <a:off x="0" y="0"/>
          <a:ext cx="0" cy="0"/>
          <a:chOff x="0" y="0"/>
          <a:chExt cx="0" cy="0"/>
        </a:xfrm>
      </p:grpSpPr>
      <p:sp>
        <p:nvSpPr>
          <p:cNvPr id="360" name="Google Shape;360;p26"/>
          <p:cNvSpPr txBox="1"/>
          <p:nvPr>
            <p:ph type="title"/>
          </p:nvPr>
        </p:nvSpPr>
        <p:spPr>
          <a:xfrm rot="5400000">
            <a:off x="5463778" y="1371600"/>
            <a:ext cx="4388644" cy="2057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26"/>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2" name="Google Shape;362;p26"/>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3" name="Google Shape;363;p26"/>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4" name="Google Shape;364;p26"/>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143452" cy="3394472"/>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7"/>
          <p:cNvPicPr preferRelativeResize="0"/>
          <p:nvPr/>
        </p:nvPicPr>
        <p:blipFill rotWithShape="1">
          <a:blip r:embed="rId3">
            <a:alphaModFix/>
          </a:blip>
          <a:srcRect b="14682" l="0" r="0" t="17598"/>
          <a:stretch/>
        </p:blipFill>
        <p:spPr>
          <a:xfrm>
            <a:off x="0" y="0"/>
            <a:ext cx="9144000" cy="3112294"/>
          </a:xfrm>
          <a:prstGeom prst="rect">
            <a:avLst/>
          </a:prstGeom>
          <a:noFill/>
          <a:ln>
            <a:noFill/>
          </a:ln>
        </p:spPr>
      </p:pic>
      <p:sp>
        <p:nvSpPr>
          <p:cNvPr id="370" name="Google Shape;370;p27"/>
          <p:cNvSpPr txBox="1"/>
          <p:nvPr>
            <p:ph idx="4294967295" type="ctrTitle"/>
          </p:nvPr>
        </p:nvSpPr>
        <p:spPr>
          <a:xfrm>
            <a:off x="641534" y="3112294"/>
            <a:ext cx="7772400" cy="7262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it" sz="2800" u="none" cap="none" strike="noStrike">
                <a:solidFill>
                  <a:schemeClr val="lt1"/>
                </a:solidFill>
                <a:latin typeface="Arial"/>
                <a:ea typeface="Arial"/>
                <a:cs typeface="Arial"/>
                <a:sym typeface="Arial"/>
              </a:rPr>
              <a:t>Titolo presentazione</a:t>
            </a:r>
            <a:br>
              <a:rPr b="1" i="0" lang="it" sz="2800" u="none" cap="none" strike="noStrike">
                <a:solidFill>
                  <a:schemeClr val="lt1"/>
                </a:solidFill>
                <a:latin typeface="Arial"/>
                <a:ea typeface="Arial"/>
                <a:cs typeface="Arial"/>
                <a:sym typeface="Arial"/>
              </a:rPr>
            </a:br>
            <a:r>
              <a:rPr b="1" i="0" lang="it"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371" name="Google Shape;371;p27"/>
          <p:cNvSpPr txBox="1"/>
          <p:nvPr>
            <p:ph idx="4294967295" type="subTitle"/>
          </p:nvPr>
        </p:nvSpPr>
        <p:spPr>
          <a:xfrm>
            <a:off x="641534" y="3838575"/>
            <a:ext cx="7772400" cy="1000125"/>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2200"/>
              <a:buFont typeface="Noto Sans Symbols"/>
              <a:buNone/>
            </a:pPr>
            <a:r>
              <a:rPr b="1" i="0" lang="it"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372" name="Google Shape;372;p27"/>
          <p:cNvPicPr preferRelativeResize="0"/>
          <p:nvPr/>
        </p:nvPicPr>
        <p:blipFill rotWithShape="1">
          <a:blip r:embed="rId4">
            <a:alphaModFix/>
          </a:blip>
          <a:srcRect b="0" l="0" r="0" t="0"/>
          <a:stretch/>
        </p:blipFill>
        <p:spPr>
          <a:xfrm>
            <a:off x="3514725" y="1497491"/>
            <a:ext cx="1600200" cy="1179839"/>
          </a:xfrm>
          <a:prstGeom prst="rect">
            <a:avLst/>
          </a:prstGeom>
          <a:noFill/>
          <a:ln>
            <a:noFill/>
          </a:ln>
        </p:spPr>
      </p:pic>
      <p:sp>
        <p:nvSpPr>
          <p:cNvPr id="373" name="Google Shape;373;p27"/>
          <p:cNvSpPr/>
          <p:nvPr/>
        </p:nvSpPr>
        <p:spPr>
          <a:xfrm>
            <a:off x="0" y="2874168"/>
            <a:ext cx="9144000" cy="2269332"/>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7"/>
          <p:cNvGrpSpPr/>
          <p:nvPr/>
        </p:nvGrpSpPr>
        <p:grpSpPr>
          <a:xfrm>
            <a:off x="48007" y="2862263"/>
            <a:ext cx="9036647" cy="135000"/>
            <a:chOff x="1218340" y="275867"/>
            <a:chExt cx="17715122" cy="567843"/>
          </a:xfrm>
        </p:grpSpPr>
        <p:cxnSp>
          <p:nvCxnSpPr>
            <p:cNvPr id="375" name="Google Shape;375;p27"/>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6" name="Google Shape;376;p27"/>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7" name="Google Shape;377;p27"/>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8" name="Google Shape;378;p27"/>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9" name="Google Shape;379;p27"/>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27"/>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27"/>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27"/>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27"/>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27"/>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27"/>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27"/>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27"/>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27"/>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27"/>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27"/>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27"/>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27"/>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27"/>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27"/>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27"/>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27"/>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27"/>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27"/>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27"/>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27"/>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27"/>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27"/>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27"/>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27"/>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27"/>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27"/>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27"/>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27"/>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27"/>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27"/>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27"/>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27"/>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27"/>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27"/>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27"/>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27"/>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27"/>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27"/>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27"/>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27"/>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27"/>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27"/>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27"/>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27"/>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27"/>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27"/>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27"/>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27"/>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27"/>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27"/>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27"/>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27"/>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27"/>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27"/>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27"/>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27"/>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27"/>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27"/>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27"/>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27"/>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27"/>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27"/>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27"/>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27"/>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27"/>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27"/>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27"/>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27"/>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9" name="Google Shape;449;p27"/>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0" name="Google Shape;450;p27"/>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1" name="Google Shape;451;p27"/>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2" name="Google Shape;452;p27"/>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3" name="Google Shape;453;p27"/>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4" name="Google Shape;454;p27"/>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5" name="Google Shape;455;p27"/>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6" name="Google Shape;456;p27"/>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7" name="Google Shape;457;p27"/>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8" name="Google Shape;458;p27"/>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9" name="Google Shape;459;p27"/>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0" name="Google Shape;460;p27"/>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1" name="Google Shape;461;p27"/>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2" name="Google Shape;462;p27"/>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3" name="Google Shape;463;p27"/>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4" name="Google Shape;464;p27"/>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5" name="Google Shape;465;p27"/>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6" name="Google Shape;466;p27"/>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7" name="Google Shape;467;p27"/>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8" name="Google Shape;468;p27"/>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9" name="Google Shape;469;p27"/>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0" name="Google Shape;470;p27"/>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1" name="Google Shape;471;p27"/>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2" name="Google Shape;472;p27"/>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3" name="Google Shape;473;p27"/>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4" name="Google Shape;474;p27"/>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5" name="Google Shape;475;p27"/>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6" name="Google Shape;476;p27"/>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7" name="Google Shape;477;p27"/>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8" name="Google Shape;478;p27"/>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9" name="Google Shape;479;p27"/>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0" name="Google Shape;480;p27"/>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1" name="Google Shape;481;p27"/>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2" name="Google Shape;482;p27"/>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3" name="Google Shape;483;p27"/>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4" name="Google Shape;484;p27"/>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5" name="Google Shape;485;p27"/>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6" name="Google Shape;486;p27"/>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7" name="Google Shape;487;p27"/>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8" name="Google Shape;488;p27"/>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9" name="Google Shape;489;p27"/>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0" name="Google Shape;490;p27"/>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1" name="Google Shape;491;p27"/>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2" name="Google Shape;492;p27"/>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3" name="Google Shape;493;p27"/>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4" name="Google Shape;494;p27"/>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495" name="Google Shape;495;p27"/>
          <p:cNvSpPr txBox="1"/>
          <p:nvPr/>
        </p:nvSpPr>
        <p:spPr>
          <a:xfrm>
            <a:off x="641534" y="3112294"/>
            <a:ext cx="7772400" cy="726281"/>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3600"/>
              <a:buFont typeface="Arial"/>
              <a:buNone/>
            </a:pPr>
            <a:r>
              <a:rPr b="1" lang="it" sz="3600">
                <a:solidFill>
                  <a:schemeClr val="lt1"/>
                </a:solidFill>
              </a:rPr>
              <a:t>RecSys Challenge</a:t>
            </a:r>
            <a:endParaRPr b="1" i="0" sz="3600" u="none" cap="none" strike="noStrike">
              <a:solidFill>
                <a:schemeClr val="lt1"/>
              </a:solidFill>
              <a:latin typeface="Arial"/>
              <a:ea typeface="Arial"/>
              <a:cs typeface="Arial"/>
              <a:sym typeface="Arial"/>
            </a:endParaRPr>
          </a:p>
        </p:txBody>
      </p:sp>
      <p:sp>
        <p:nvSpPr>
          <p:cNvPr id="496" name="Google Shape;496;p27"/>
          <p:cNvSpPr txBox="1"/>
          <p:nvPr/>
        </p:nvSpPr>
        <p:spPr>
          <a:xfrm>
            <a:off x="641534" y="3838575"/>
            <a:ext cx="7772400" cy="1000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200"/>
              <a:buFont typeface="Noto Sans Symbols"/>
              <a:buNone/>
            </a:pPr>
            <a:r>
              <a:rPr lang="it" sz="2200">
                <a:solidFill>
                  <a:schemeClr val="lt1"/>
                </a:solidFill>
              </a:rPr>
              <a:t>Carlo Sgaravatti - Saverio Maggese</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6"/>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Implemented Recommenders</a:t>
            </a:r>
            <a:endParaRPr/>
          </a:p>
        </p:txBody>
      </p:sp>
      <p:sp>
        <p:nvSpPr>
          <p:cNvPr id="594" name="Google Shape;594;p36"/>
          <p:cNvSpPr txBox="1"/>
          <p:nvPr>
            <p:ph idx="1" type="body"/>
          </p:nvPr>
        </p:nvSpPr>
        <p:spPr>
          <a:xfrm>
            <a:off x="159925" y="1203375"/>
            <a:ext cx="8709600" cy="3391500"/>
          </a:xfrm>
          <a:prstGeom prst="rect">
            <a:avLst/>
          </a:prstGeom>
          <a:noFill/>
          <a:ln>
            <a:noFill/>
          </a:ln>
        </p:spPr>
        <p:txBody>
          <a:bodyPr anchorCtr="0" anchor="t" bIns="45700" lIns="91425" spcFirstLastPara="1" rIns="91425" wrap="square" tIns="45700">
            <a:normAutofit/>
          </a:bodyPr>
          <a:lstStyle/>
          <a:p>
            <a:pPr indent="-317500" lvl="0" marL="457200" rtl="0" algn="l">
              <a:lnSpc>
                <a:spcPct val="115000"/>
              </a:lnSpc>
              <a:spcBef>
                <a:spcPts val="0"/>
              </a:spcBef>
              <a:spcAft>
                <a:spcPts val="0"/>
              </a:spcAft>
              <a:buSzPts val="1400"/>
              <a:buChar char="●"/>
            </a:pPr>
            <a:r>
              <a:rPr lang="it" sz="1400">
                <a:solidFill>
                  <a:srgbClr val="374151"/>
                </a:solidFill>
                <a:latin typeface="Roboto"/>
                <a:ea typeface="Roboto"/>
                <a:cs typeface="Roboto"/>
                <a:sym typeface="Roboto"/>
              </a:rPr>
              <a:t>HHP (Hybrid HeatS ProbS):</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TWRA (Two-Way Rank Aggregation):</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Forward ranking: computes the score of the items for a user</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Backward ranking: computes the score of the users for a item</a:t>
            </a:r>
            <a:endParaRPr sz="1400">
              <a:solidFill>
                <a:srgbClr val="374151"/>
              </a:solidFill>
              <a:latin typeface="Roboto"/>
              <a:ea typeface="Roboto"/>
              <a:cs typeface="Roboto"/>
              <a:sym typeface="Roboto"/>
            </a:endParaRPr>
          </a:p>
          <a:p>
            <a:pPr indent="0" lvl="0" marL="91440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p:txBody>
      </p:sp>
      <p:sp>
        <p:nvSpPr>
          <p:cNvPr id="595" name="Google Shape;595;p36"/>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36"/>
          <p:cNvPicPr preferRelativeResize="0"/>
          <p:nvPr/>
        </p:nvPicPr>
        <p:blipFill>
          <a:blip r:embed="rId3">
            <a:alphaModFix/>
          </a:blip>
          <a:stretch>
            <a:fillRect/>
          </a:stretch>
        </p:blipFill>
        <p:spPr>
          <a:xfrm>
            <a:off x="1235500" y="3938863"/>
            <a:ext cx="5380952" cy="335700"/>
          </a:xfrm>
          <a:prstGeom prst="rect">
            <a:avLst/>
          </a:prstGeom>
          <a:noFill/>
          <a:ln>
            <a:noFill/>
          </a:ln>
        </p:spPr>
      </p:pic>
      <p:pic>
        <p:nvPicPr>
          <p:cNvPr id="597" name="Google Shape;597;p36"/>
          <p:cNvPicPr preferRelativeResize="0"/>
          <p:nvPr/>
        </p:nvPicPr>
        <p:blipFill>
          <a:blip r:embed="rId4">
            <a:alphaModFix/>
          </a:blip>
          <a:stretch>
            <a:fillRect/>
          </a:stretch>
        </p:blipFill>
        <p:spPr>
          <a:xfrm>
            <a:off x="1876631" y="1585363"/>
            <a:ext cx="1952625" cy="638175"/>
          </a:xfrm>
          <a:prstGeom prst="rect">
            <a:avLst/>
          </a:prstGeom>
          <a:noFill/>
          <a:ln>
            <a:noFill/>
          </a:ln>
        </p:spPr>
      </p:pic>
      <p:pic>
        <p:nvPicPr>
          <p:cNvPr id="598" name="Google Shape;598;p36"/>
          <p:cNvPicPr preferRelativeResize="0"/>
          <p:nvPr/>
        </p:nvPicPr>
        <p:blipFill>
          <a:blip r:embed="rId5">
            <a:alphaModFix/>
          </a:blip>
          <a:stretch>
            <a:fillRect/>
          </a:stretch>
        </p:blipFill>
        <p:spPr>
          <a:xfrm>
            <a:off x="1876643" y="2279350"/>
            <a:ext cx="2000250" cy="666750"/>
          </a:xfrm>
          <a:prstGeom prst="rect">
            <a:avLst/>
          </a:prstGeom>
          <a:noFill/>
          <a:ln>
            <a:noFill/>
          </a:ln>
        </p:spPr>
      </p:pic>
      <p:pic>
        <p:nvPicPr>
          <p:cNvPr id="599" name="Google Shape;599;p36"/>
          <p:cNvPicPr preferRelativeResize="0"/>
          <p:nvPr/>
        </p:nvPicPr>
        <p:blipFill>
          <a:blip r:embed="rId6">
            <a:alphaModFix/>
          </a:blip>
          <a:stretch>
            <a:fillRect/>
          </a:stretch>
        </p:blipFill>
        <p:spPr>
          <a:xfrm>
            <a:off x="4349493" y="1940825"/>
            <a:ext cx="2266950" cy="638175"/>
          </a:xfrm>
          <a:prstGeom prst="rect">
            <a:avLst/>
          </a:prstGeom>
          <a:noFill/>
          <a:ln>
            <a:noFill/>
          </a:ln>
        </p:spPr>
      </p:pic>
      <p:sp>
        <p:nvSpPr>
          <p:cNvPr id="600" name="Google Shape;600;p36"/>
          <p:cNvSpPr/>
          <p:nvPr/>
        </p:nvSpPr>
        <p:spPr>
          <a:xfrm>
            <a:off x="3876893" y="1698025"/>
            <a:ext cx="307500" cy="1123800"/>
          </a:xfrm>
          <a:prstGeom prst="rightBrace">
            <a:avLst>
              <a:gd fmla="val 44069" name="adj1"/>
              <a:gd fmla="val 51057" name="adj2"/>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36"/>
          <p:cNvSpPr txBox="1"/>
          <p:nvPr/>
        </p:nvSpPr>
        <p:spPr>
          <a:xfrm>
            <a:off x="801243" y="1704375"/>
            <a:ext cx="11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rPr>
              <a:t>ProbS (P3):</a:t>
            </a:r>
            <a:endParaRPr>
              <a:solidFill>
                <a:schemeClr val="dk1"/>
              </a:solidFill>
            </a:endParaRPr>
          </a:p>
        </p:txBody>
      </p:sp>
      <p:sp>
        <p:nvSpPr>
          <p:cNvPr id="602" name="Google Shape;602;p36"/>
          <p:cNvSpPr txBox="1"/>
          <p:nvPr/>
        </p:nvSpPr>
        <p:spPr>
          <a:xfrm>
            <a:off x="1152293" y="2371650"/>
            <a:ext cx="7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rPr>
              <a:t>HeatS: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8"/>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Roadmap</a:t>
            </a:r>
            <a:endParaRPr/>
          </a:p>
        </p:txBody>
      </p:sp>
      <p:sp>
        <p:nvSpPr>
          <p:cNvPr id="502" name="Google Shape;502;p28"/>
          <p:cNvSpPr txBox="1"/>
          <p:nvPr>
            <p:ph idx="1" type="body"/>
          </p:nvPr>
        </p:nvSpPr>
        <p:spPr>
          <a:xfrm>
            <a:off x="159925" y="1203375"/>
            <a:ext cx="8709600" cy="3278100"/>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0"/>
              </a:spcBef>
              <a:spcAft>
                <a:spcPts val="0"/>
              </a:spcAft>
              <a:buClr>
                <a:srgbClr val="374151"/>
              </a:buClr>
              <a:buSzPts val="1600"/>
              <a:buFont typeface="Roboto"/>
              <a:buChar char="●"/>
            </a:pPr>
            <a:r>
              <a:rPr lang="it" sz="1600">
                <a:solidFill>
                  <a:srgbClr val="374151"/>
                </a:solidFill>
                <a:latin typeface="Roboto"/>
                <a:ea typeface="Roboto"/>
                <a:cs typeface="Roboto"/>
                <a:sym typeface="Roboto"/>
              </a:rPr>
              <a:t>Data Exploration</a:t>
            </a:r>
            <a:endParaRPr sz="16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Font typeface="Roboto"/>
              <a:buChar char="●"/>
            </a:pPr>
            <a:r>
              <a:rPr lang="it" sz="1600">
                <a:solidFill>
                  <a:srgbClr val="374151"/>
                </a:solidFill>
                <a:latin typeface="Roboto"/>
                <a:ea typeface="Roboto"/>
                <a:cs typeface="Roboto"/>
                <a:sym typeface="Roboto"/>
              </a:rPr>
              <a:t>Single Recommenders Hyperparameters Tuning</a:t>
            </a:r>
            <a:endParaRPr sz="16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SLIM Elastic, P3 alpha, RP3 beta,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374151"/>
              </a:solidFill>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Font typeface="Roboto"/>
              <a:buChar char="●"/>
            </a:pPr>
            <a:r>
              <a:rPr lang="it" sz="1600">
                <a:solidFill>
                  <a:srgbClr val="374151"/>
                </a:solidFill>
                <a:latin typeface="Roboto"/>
                <a:ea typeface="Roboto"/>
                <a:cs typeface="Roboto"/>
                <a:sym typeface="Roboto"/>
              </a:rPr>
              <a:t>Hybrid Recommenders</a:t>
            </a:r>
            <a:endParaRPr sz="16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Linear Combination</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Pipelines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List Combination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it" sz="1600">
                <a:solidFill>
                  <a:srgbClr val="374151"/>
                </a:solidFill>
                <a:latin typeface="Roboto"/>
                <a:ea typeface="Roboto"/>
                <a:cs typeface="Roboto"/>
                <a:sym typeface="Roboto"/>
              </a:rPr>
              <a:t>XGBoost/Catboost/LightGBM</a:t>
            </a:r>
            <a:r>
              <a:rPr lang="it" sz="1500">
                <a:solidFill>
                  <a:srgbClr val="374151"/>
                </a:solidFill>
                <a:latin typeface="Roboto"/>
                <a:ea typeface="Roboto"/>
                <a:cs typeface="Roboto"/>
                <a:sym typeface="Roboto"/>
              </a:rPr>
              <a:t> </a:t>
            </a:r>
            <a:r>
              <a:rPr lang="it" sz="1600">
                <a:solidFill>
                  <a:srgbClr val="374151"/>
                </a:solidFill>
                <a:latin typeface="Roboto"/>
                <a:ea typeface="Roboto"/>
                <a:cs typeface="Roboto"/>
                <a:sym typeface="Roboto"/>
              </a:rPr>
              <a:t>Ranker</a:t>
            </a:r>
            <a:endParaRPr sz="1300">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03" name="Google Shape;503;p28"/>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rot="10800000">
            <a:off x="5234875" y="1585425"/>
            <a:ext cx="165600" cy="5691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28"/>
          <p:cNvCxnSpPr>
            <a:stCxn id="504" idx="1"/>
          </p:cNvCxnSpPr>
          <p:nvPr/>
        </p:nvCxnSpPr>
        <p:spPr>
          <a:xfrm flipH="1" rot="10800000">
            <a:off x="5400475" y="1867575"/>
            <a:ext cx="646800" cy="2400"/>
          </a:xfrm>
          <a:prstGeom prst="straightConnector1">
            <a:avLst/>
          </a:prstGeom>
          <a:noFill/>
          <a:ln cap="flat" cmpd="sng" w="38100">
            <a:solidFill>
              <a:srgbClr val="FF9900"/>
            </a:solidFill>
            <a:prstDash val="solid"/>
            <a:round/>
            <a:headEnd len="med" w="med" type="none"/>
            <a:tailEnd len="med" w="med" type="none"/>
          </a:ln>
        </p:spPr>
      </p:cxnSp>
      <p:sp>
        <p:nvSpPr>
          <p:cNvPr id="506" name="Google Shape;506;p28"/>
          <p:cNvSpPr txBox="1"/>
          <p:nvPr/>
        </p:nvSpPr>
        <p:spPr>
          <a:xfrm>
            <a:off x="6133600" y="1499325"/>
            <a:ext cx="236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Best MAP@10:</a:t>
            </a:r>
            <a:endParaRPr sz="1200">
              <a:solidFill>
                <a:schemeClr val="dk1"/>
              </a:solidFill>
            </a:endParaRPr>
          </a:p>
          <a:p>
            <a:pPr indent="0" lvl="0" marL="0" rtl="0" algn="l">
              <a:spcBef>
                <a:spcPts val="0"/>
              </a:spcBef>
              <a:spcAft>
                <a:spcPts val="0"/>
              </a:spcAft>
              <a:buNone/>
            </a:pPr>
            <a:r>
              <a:rPr lang="it" sz="1200">
                <a:solidFill>
                  <a:schemeClr val="dk1"/>
                </a:solidFill>
              </a:rPr>
              <a:t>0.1380 (public), </a:t>
            </a:r>
            <a:endParaRPr sz="1200">
              <a:solidFill>
                <a:schemeClr val="dk1"/>
              </a:solidFill>
            </a:endParaRPr>
          </a:p>
          <a:p>
            <a:pPr indent="0" lvl="0" marL="0" rtl="0" algn="l">
              <a:spcBef>
                <a:spcPts val="0"/>
              </a:spcBef>
              <a:spcAft>
                <a:spcPts val="0"/>
              </a:spcAft>
              <a:buNone/>
            </a:pPr>
            <a:r>
              <a:rPr lang="it" sz="1200">
                <a:solidFill>
                  <a:schemeClr val="dk1"/>
                </a:solidFill>
              </a:rPr>
              <a:t>0.13689 (private)</a:t>
            </a:r>
            <a:endParaRPr sz="1200">
              <a:solidFill>
                <a:schemeClr val="dk1"/>
              </a:solidFill>
            </a:endParaRPr>
          </a:p>
        </p:txBody>
      </p:sp>
      <p:cxnSp>
        <p:nvCxnSpPr>
          <p:cNvPr id="507" name="Google Shape;507;p28"/>
          <p:cNvCxnSpPr/>
          <p:nvPr/>
        </p:nvCxnSpPr>
        <p:spPr>
          <a:xfrm flipH="1" rot="10800000">
            <a:off x="2540550" y="2883125"/>
            <a:ext cx="1560000" cy="1500"/>
          </a:xfrm>
          <a:prstGeom prst="straightConnector1">
            <a:avLst/>
          </a:prstGeom>
          <a:noFill/>
          <a:ln cap="flat" cmpd="sng" w="38100">
            <a:solidFill>
              <a:srgbClr val="FF9900"/>
            </a:solidFill>
            <a:prstDash val="solid"/>
            <a:round/>
            <a:headEnd len="med" w="med" type="none"/>
            <a:tailEnd len="med" w="med" type="stealth"/>
          </a:ln>
        </p:spPr>
      </p:cxnSp>
      <p:sp>
        <p:nvSpPr>
          <p:cNvPr id="508" name="Google Shape;508;p28"/>
          <p:cNvSpPr txBox="1"/>
          <p:nvPr/>
        </p:nvSpPr>
        <p:spPr>
          <a:xfrm>
            <a:off x="4267525" y="2514425"/>
            <a:ext cx="236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Best </a:t>
            </a:r>
            <a:r>
              <a:rPr lang="it" sz="1200">
                <a:solidFill>
                  <a:schemeClr val="dk1"/>
                </a:solidFill>
              </a:rPr>
              <a:t>MAP@10: </a:t>
            </a:r>
            <a:endParaRPr sz="1200">
              <a:solidFill>
                <a:schemeClr val="dk1"/>
              </a:solidFill>
            </a:endParaRPr>
          </a:p>
          <a:p>
            <a:pPr indent="0" lvl="0" marL="0" rtl="0" algn="l">
              <a:spcBef>
                <a:spcPts val="0"/>
              </a:spcBef>
              <a:spcAft>
                <a:spcPts val="0"/>
              </a:spcAft>
              <a:buNone/>
            </a:pPr>
            <a:r>
              <a:rPr lang="it" sz="1200">
                <a:solidFill>
                  <a:schemeClr val="dk1"/>
                </a:solidFill>
              </a:rPr>
              <a:t>0.13920 (public), </a:t>
            </a:r>
            <a:endParaRPr sz="1200">
              <a:solidFill>
                <a:schemeClr val="dk1"/>
              </a:solidFill>
            </a:endParaRPr>
          </a:p>
          <a:p>
            <a:pPr indent="0" lvl="0" marL="0" rtl="0" algn="l">
              <a:spcBef>
                <a:spcPts val="0"/>
              </a:spcBef>
              <a:spcAft>
                <a:spcPts val="0"/>
              </a:spcAft>
              <a:buNone/>
            </a:pPr>
            <a:r>
              <a:rPr lang="it" sz="1200">
                <a:solidFill>
                  <a:schemeClr val="dk1"/>
                </a:solidFill>
              </a:rPr>
              <a:t>0.13874 (private)</a:t>
            </a:r>
            <a:endParaRPr sz="1200">
              <a:solidFill>
                <a:schemeClr val="dk1"/>
              </a:solidFill>
            </a:endParaRPr>
          </a:p>
        </p:txBody>
      </p:sp>
      <p:sp>
        <p:nvSpPr>
          <p:cNvPr id="509" name="Google Shape;509;p28"/>
          <p:cNvSpPr/>
          <p:nvPr/>
        </p:nvSpPr>
        <p:spPr>
          <a:xfrm rot="10800000">
            <a:off x="4267525" y="3438675"/>
            <a:ext cx="165600" cy="5691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28"/>
          <p:cNvCxnSpPr>
            <a:stCxn id="509" idx="1"/>
          </p:cNvCxnSpPr>
          <p:nvPr/>
        </p:nvCxnSpPr>
        <p:spPr>
          <a:xfrm flipH="1" rot="10800000">
            <a:off x="4433125" y="3720825"/>
            <a:ext cx="646800" cy="2400"/>
          </a:xfrm>
          <a:prstGeom prst="straightConnector1">
            <a:avLst/>
          </a:prstGeom>
          <a:noFill/>
          <a:ln cap="flat" cmpd="sng" w="38100">
            <a:solidFill>
              <a:srgbClr val="FF9900"/>
            </a:solidFill>
            <a:prstDash val="solid"/>
            <a:round/>
            <a:headEnd len="med" w="med" type="none"/>
            <a:tailEnd len="med" w="med" type="none"/>
          </a:ln>
        </p:spPr>
      </p:cxnSp>
      <p:sp>
        <p:nvSpPr>
          <p:cNvPr id="511" name="Google Shape;511;p28"/>
          <p:cNvSpPr txBox="1"/>
          <p:nvPr/>
        </p:nvSpPr>
        <p:spPr>
          <a:xfrm>
            <a:off x="5189675" y="3353775"/>
            <a:ext cx="236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Final Submission M</a:t>
            </a:r>
            <a:r>
              <a:rPr lang="it" sz="1200">
                <a:solidFill>
                  <a:schemeClr val="dk1"/>
                </a:solidFill>
              </a:rPr>
              <a:t>AP@10:</a:t>
            </a:r>
            <a:endParaRPr sz="1200">
              <a:solidFill>
                <a:schemeClr val="dk1"/>
              </a:solidFill>
            </a:endParaRPr>
          </a:p>
          <a:p>
            <a:pPr indent="0" lvl="0" marL="0" rtl="0" algn="l">
              <a:spcBef>
                <a:spcPts val="0"/>
              </a:spcBef>
              <a:spcAft>
                <a:spcPts val="0"/>
              </a:spcAft>
              <a:buNone/>
            </a:pPr>
            <a:r>
              <a:rPr lang="it" sz="1200">
                <a:solidFill>
                  <a:schemeClr val="dk1"/>
                </a:solidFill>
              </a:rPr>
              <a:t>0.14396 (public), </a:t>
            </a:r>
            <a:endParaRPr sz="1200">
              <a:solidFill>
                <a:schemeClr val="dk1"/>
              </a:solidFill>
            </a:endParaRPr>
          </a:p>
          <a:p>
            <a:pPr indent="0" lvl="0" marL="0" rtl="0" algn="l">
              <a:spcBef>
                <a:spcPts val="0"/>
              </a:spcBef>
              <a:spcAft>
                <a:spcPts val="0"/>
              </a:spcAft>
              <a:buNone/>
            </a:pPr>
            <a:r>
              <a:rPr lang="it" sz="1200">
                <a:solidFill>
                  <a:schemeClr val="dk1"/>
                </a:solidFill>
              </a:rPr>
              <a:t>0.14431 (private)</a:t>
            </a:r>
            <a:endParaRPr sz="1200">
              <a:solidFill>
                <a:schemeClr val="dk1"/>
              </a:solidFill>
            </a:endParaRPr>
          </a:p>
        </p:txBody>
      </p:sp>
      <p:sp>
        <p:nvSpPr>
          <p:cNvPr id="512" name="Google Shape;512;p28"/>
          <p:cNvSpPr/>
          <p:nvPr/>
        </p:nvSpPr>
        <p:spPr>
          <a:xfrm>
            <a:off x="7082025" y="3438675"/>
            <a:ext cx="1559952" cy="963900"/>
          </a:xfrm>
          <a:prstGeom prst="cloud">
            <a:avLst/>
          </a:prstGeom>
          <a:solidFill>
            <a:schemeClr val="accent5"/>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Best Private MAP@10:</a:t>
            </a:r>
            <a:endParaRPr sz="1200"/>
          </a:p>
          <a:p>
            <a:pPr indent="0" lvl="0" marL="0" rtl="0" algn="ctr">
              <a:spcBef>
                <a:spcPts val="0"/>
              </a:spcBef>
              <a:spcAft>
                <a:spcPts val="0"/>
              </a:spcAft>
              <a:buNone/>
            </a:pPr>
            <a:r>
              <a:rPr lang="it" sz="1200"/>
              <a:t>0.14488</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9"/>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Data Exploration</a:t>
            </a:r>
            <a:endParaRPr/>
          </a:p>
        </p:txBody>
      </p:sp>
      <p:sp>
        <p:nvSpPr>
          <p:cNvPr id="518" name="Google Shape;518;p29"/>
          <p:cNvSpPr txBox="1"/>
          <p:nvPr>
            <p:ph idx="1" type="body"/>
          </p:nvPr>
        </p:nvSpPr>
        <p:spPr>
          <a:xfrm>
            <a:off x="159925" y="1203375"/>
            <a:ext cx="8709600" cy="3278100"/>
          </a:xfrm>
          <a:prstGeom prst="rect">
            <a:avLst/>
          </a:prstGeom>
          <a:noFill/>
          <a:ln>
            <a:noFill/>
          </a:ln>
        </p:spPr>
        <p:txBody>
          <a:bodyPr anchorCtr="0" anchor="t" bIns="45700" lIns="91425" spcFirstLastPara="1" rIns="91425" wrap="square" tIns="45700">
            <a:normAutofit/>
          </a:bodyPr>
          <a:lstStyle/>
          <a:p>
            <a:pPr indent="-304800" lvl="0" marL="4572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Implicit Ratings URM-Pure Collaborative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22.347 items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13.024 users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19" name="Google Shape;519;p29"/>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29"/>
          <p:cNvPicPr preferRelativeResize="0"/>
          <p:nvPr/>
        </p:nvPicPr>
        <p:blipFill>
          <a:blip r:embed="rId3">
            <a:alphaModFix/>
          </a:blip>
          <a:stretch>
            <a:fillRect/>
          </a:stretch>
        </p:blipFill>
        <p:spPr>
          <a:xfrm>
            <a:off x="4324350" y="1017100"/>
            <a:ext cx="4545074" cy="3464376"/>
          </a:xfrm>
          <a:prstGeom prst="rect">
            <a:avLst/>
          </a:prstGeom>
          <a:noFill/>
          <a:ln>
            <a:noFill/>
          </a:ln>
        </p:spPr>
      </p:pic>
      <p:pic>
        <p:nvPicPr>
          <p:cNvPr id="521" name="Google Shape;521;p29"/>
          <p:cNvPicPr preferRelativeResize="0"/>
          <p:nvPr/>
        </p:nvPicPr>
        <p:blipFill>
          <a:blip r:embed="rId4">
            <a:alphaModFix/>
          </a:blip>
          <a:stretch>
            <a:fillRect/>
          </a:stretch>
        </p:blipFill>
        <p:spPr>
          <a:xfrm>
            <a:off x="288525" y="1979575"/>
            <a:ext cx="3940575" cy="225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0"/>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Single Recommenders Hyperparameter Tuning</a:t>
            </a:r>
            <a:endParaRPr/>
          </a:p>
        </p:txBody>
      </p:sp>
      <p:sp>
        <p:nvSpPr>
          <p:cNvPr id="527" name="Google Shape;527;p30"/>
          <p:cNvSpPr txBox="1"/>
          <p:nvPr>
            <p:ph idx="1" type="body"/>
          </p:nvPr>
        </p:nvSpPr>
        <p:spPr>
          <a:xfrm>
            <a:off x="159925" y="1203375"/>
            <a:ext cx="8709600" cy="3391500"/>
          </a:xfrm>
          <a:prstGeom prst="rect">
            <a:avLst/>
          </a:prstGeom>
          <a:noFill/>
          <a:ln>
            <a:noFill/>
          </a:ln>
        </p:spPr>
        <p:txBody>
          <a:bodyPr anchorCtr="0" anchor="t" bIns="45700" lIns="91425" spcFirstLastPara="1" rIns="91425" wrap="square" tIns="45700">
            <a:normAutofit/>
          </a:bodyPr>
          <a:lstStyle/>
          <a:p>
            <a:pPr indent="-304800" lvl="0" marL="457200" rtl="0" algn="l">
              <a:lnSpc>
                <a:spcPct val="115000"/>
              </a:lnSpc>
              <a:spcBef>
                <a:spcPts val="0"/>
              </a:spcBef>
              <a:spcAft>
                <a:spcPts val="0"/>
              </a:spcAft>
              <a:buSzPts val="1200"/>
              <a:buChar char="●"/>
            </a:pPr>
            <a:r>
              <a:rPr lang="it" sz="1200">
                <a:solidFill>
                  <a:srgbClr val="374151"/>
                </a:solidFill>
                <a:latin typeface="Roboto"/>
                <a:ea typeface="Roboto"/>
                <a:cs typeface="Roboto"/>
                <a:sym typeface="Roboto"/>
              </a:rPr>
              <a:t>Optuna</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Intense hyperparameter tuning </a:t>
            </a:r>
            <a:endParaRPr sz="1200">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28" name="Google Shape;528;p30"/>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0"/>
          <p:cNvPicPr preferRelativeResize="0"/>
          <p:nvPr/>
        </p:nvPicPr>
        <p:blipFill>
          <a:blip r:embed="rId3">
            <a:alphaModFix/>
          </a:blip>
          <a:stretch>
            <a:fillRect/>
          </a:stretch>
        </p:blipFill>
        <p:spPr>
          <a:xfrm>
            <a:off x="288525" y="1873900"/>
            <a:ext cx="4806751" cy="2562225"/>
          </a:xfrm>
          <a:prstGeom prst="rect">
            <a:avLst/>
          </a:prstGeom>
          <a:noFill/>
          <a:ln>
            <a:noFill/>
          </a:ln>
        </p:spPr>
      </p:pic>
      <p:sp>
        <p:nvSpPr>
          <p:cNvPr id="530" name="Google Shape;530;p30"/>
          <p:cNvSpPr txBox="1"/>
          <p:nvPr/>
        </p:nvSpPr>
        <p:spPr>
          <a:xfrm>
            <a:off x="5626100" y="1203375"/>
            <a:ext cx="3132300" cy="30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chemeClr val="dk1"/>
                </a:solidFill>
              </a:rPr>
              <a:t>Top Recommenders:</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Slim Elasticnet </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RP3Beta</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ItemKNN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it" sz="1600">
                <a:solidFill>
                  <a:schemeClr val="dk1"/>
                </a:solidFill>
              </a:rPr>
              <a:t>Worse Recommenders:</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NMF</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SlimBPR</a:t>
            </a:r>
            <a:endParaRPr sz="1600">
              <a:solidFill>
                <a:schemeClr val="dk1"/>
              </a:solidFill>
            </a:endParaRPr>
          </a:p>
          <a:p>
            <a:pPr indent="-330200" lvl="0" marL="457200" rtl="0" algn="l">
              <a:spcBef>
                <a:spcPts val="0"/>
              </a:spcBef>
              <a:spcAft>
                <a:spcPts val="0"/>
              </a:spcAft>
              <a:buClr>
                <a:schemeClr val="dk1"/>
              </a:buClr>
              <a:buSzPts val="1600"/>
              <a:buChar char="●"/>
            </a:pPr>
            <a:r>
              <a:rPr lang="it" sz="1600">
                <a:solidFill>
                  <a:schemeClr val="dk1"/>
                </a:solidFill>
              </a:rPr>
              <a:t>LightFM</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1"/>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Hybrid Recommenders</a:t>
            </a:r>
            <a:endParaRPr/>
          </a:p>
        </p:txBody>
      </p:sp>
      <p:sp>
        <p:nvSpPr>
          <p:cNvPr id="536" name="Google Shape;536;p31"/>
          <p:cNvSpPr txBox="1"/>
          <p:nvPr>
            <p:ph idx="1" type="body"/>
          </p:nvPr>
        </p:nvSpPr>
        <p:spPr>
          <a:xfrm>
            <a:off x="159925" y="1203375"/>
            <a:ext cx="8709600" cy="3529500"/>
          </a:xfrm>
          <a:prstGeom prst="rect">
            <a:avLst/>
          </a:prstGeom>
          <a:noFill/>
          <a:ln>
            <a:noFill/>
          </a:ln>
        </p:spPr>
        <p:txBody>
          <a:bodyPr anchorCtr="0" anchor="t" bIns="45700" lIns="91425" spcFirstLastPara="1" rIns="91425" wrap="square" tIns="45700">
            <a:normAutofit lnSpcReduction="10000"/>
          </a:bodyPr>
          <a:lstStyle/>
          <a:p>
            <a:pPr indent="-330200" lvl="0" marL="457200" rtl="0" algn="l">
              <a:lnSpc>
                <a:spcPct val="115000"/>
              </a:lnSpc>
              <a:spcBef>
                <a:spcPts val="0"/>
              </a:spcBef>
              <a:spcAft>
                <a:spcPts val="0"/>
              </a:spcAft>
              <a:buSzPts val="1600"/>
              <a:buChar char="●"/>
            </a:pPr>
            <a:r>
              <a:rPr lang="it" sz="1600">
                <a:solidFill>
                  <a:srgbClr val="374151"/>
                </a:solidFill>
                <a:latin typeface="Roboto"/>
                <a:ea typeface="Roboto"/>
                <a:cs typeface="Roboto"/>
                <a:sym typeface="Roboto"/>
              </a:rPr>
              <a:t>(Normalized) Linear Combination:</a:t>
            </a:r>
            <a:endParaRPr sz="16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Best public MAP@10: 0.</a:t>
            </a:r>
            <a:r>
              <a:rPr lang="it" sz="1200"/>
              <a:t>1392 (SLIM Elastic + RP3 Beta + P3 alpha + Item KNN + IALS + EASE R)</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374151"/>
              </a:solidFill>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Font typeface="Roboto"/>
              <a:buChar char="●"/>
            </a:pPr>
            <a:r>
              <a:rPr lang="it" sz="1600">
                <a:solidFill>
                  <a:srgbClr val="374151"/>
                </a:solidFill>
                <a:latin typeface="Roboto"/>
                <a:ea typeface="Roboto"/>
                <a:cs typeface="Roboto"/>
                <a:sym typeface="Roboto"/>
              </a:rPr>
              <a:t>Pipelines: </a:t>
            </a:r>
            <a:endParaRPr sz="16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Best public MAP@10: 0.1384 (RP3 Beta + SLIM Elastic)</a:t>
            </a:r>
            <a:endParaRPr sz="1200">
              <a:solidFill>
                <a:srgbClr val="374151"/>
              </a:solidFill>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Font typeface="Roboto"/>
              <a:buChar char="●"/>
            </a:pPr>
            <a:r>
              <a:rPr lang="it" sz="1600">
                <a:solidFill>
                  <a:srgbClr val="374151"/>
                </a:solidFill>
                <a:latin typeface="Roboto"/>
                <a:ea typeface="Roboto"/>
                <a:cs typeface="Roboto"/>
                <a:sym typeface="Roboto"/>
              </a:rPr>
              <a:t>List combination (Round Robin, Ranking)</a:t>
            </a:r>
            <a:endParaRPr sz="16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it" sz="1200">
                <a:solidFill>
                  <a:srgbClr val="374151"/>
                </a:solidFill>
                <a:latin typeface="Roboto"/>
                <a:ea typeface="Roboto"/>
                <a:cs typeface="Roboto"/>
                <a:sym typeface="Roboto"/>
              </a:rPr>
              <a:t>Best public MAP@10: 0.13868 (Ranking of RP3 Beta + SLIM Elastic)</a:t>
            </a:r>
            <a:endParaRPr sz="1200">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37" name="Google Shape;537;p31"/>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31"/>
          <p:cNvPicPr preferRelativeResize="0"/>
          <p:nvPr/>
        </p:nvPicPr>
        <p:blipFill rotWithShape="1">
          <a:blip r:embed="rId3">
            <a:alphaModFix/>
          </a:blip>
          <a:srcRect b="758" l="0" r="0" t="748"/>
          <a:stretch/>
        </p:blipFill>
        <p:spPr>
          <a:xfrm>
            <a:off x="603150" y="1855913"/>
            <a:ext cx="3671475" cy="1618850"/>
          </a:xfrm>
          <a:prstGeom prst="rect">
            <a:avLst/>
          </a:prstGeom>
          <a:noFill/>
          <a:ln>
            <a:noFill/>
          </a:ln>
        </p:spPr>
      </p:pic>
      <p:pic>
        <p:nvPicPr>
          <p:cNvPr id="539" name="Google Shape;539;p31"/>
          <p:cNvPicPr preferRelativeResize="0"/>
          <p:nvPr/>
        </p:nvPicPr>
        <p:blipFill rotWithShape="1">
          <a:blip r:embed="rId4">
            <a:alphaModFix/>
          </a:blip>
          <a:srcRect b="3162" l="2425" r="4299" t="5170"/>
          <a:stretch/>
        </p:blipFill>
        <p:spPr>
          <a:xfrm>
            <a:off x="4991850" y="1757225"/>
            <a:ext cx="3329950" cy="1816251"/>
          </a:xfrm>
          <a:prstGeom prst="rect">
            <a:avLst/>
          </a:prstGeom>
          <a:noFill/>
          <a:ln>
            <a:noFill/>
          </a:ln>
        </p:spPr>
      </p:pic>
      <p:sp>
        <p:nvSpPr>
          <p:cNvPr id="540" name="Google Shape;540;p31"/>
          <p:cNvSpPr/>
          <p:nvPr/>
        </p:nvSpPr>
        <p:spPr>
          <a:xfrm>
            <a:off x="5125050" y="2258200"/>
            <a:ext cx="430200" cy="1743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41" name="Google Shape;541;p31"/>
          <p:cNvCxnSpPr>
            <a:stCxn id="540" idx="2"/>
            <a:endCxn id="542" idx="0"/>
          </p:cNvCxnSpPr>
          <p:nvPr/>
        </p:nvCxnSpPr>
        <p:spPr>
          <a:xfrm flipH="1">
            <a:off x="4648650" y="2432500"/>
            <a:ext cx="691500" cy="402000"/>
          </a:xfrm>
          <a:prstGeom prst="straightConnector1">
            <a:avLst/>
          </a:prstGeom>
          <a:noFill/>
          <a:ln cap="flat" cmpd="sng" w="38100">
            <a:solidFill>
              <a:schemeClr val="accent5"/>
            </a:solidFill>
            <a:prstDash val="solid"/>
            <a:round/>
            <a:headEnd len="med" w="med" type="none"/>
            <a:tailEnd len="med" w="med" type="none"/>
          </a:ln>
        </p:spPr>
      </p:cxnSp>
      <p:sp>
        <p:nvSpPr>
          <p:cNvPr id="542" name="Google Shape;542;p31"/>
          <p:cNvSpPr txBox="1"/>
          <p:nvPr/>
        </p:nvSpPr>
        <p:spPr>
          <a:xfrm>
            <a:off x="3956850" y="2834500"/>
            <a:ext cx="138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which type of normalization to use (</a:t>
            </a:r>
            <a:r>
              <a:rPr lang="it" sz="1200">
                <a:solidFill>
                  <a:schemeClr val="dk1"/>
                </a:solidFill>
              </a:rPr>
              <a:t>l1</a:t>
            </a:r>
            <a:r>
              <a:rPr lang="it" sz="1200">
                <a:solidFill>
                  <a:schemeClr val="dk1"/>
                </a:solidFill>
              </a:rPr>
              <a:t>, l2 or linf)</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2"/>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Final solution - The architecture</a:t>
            </a:r>
            <a:endParaRPr/>
          </a:p>
        </p:txBody>
      </p:sp>
      <p:sp>
        <p:nvSpPr>
          <p:cNvPr id="548" name="Google Shape;548;p32"/>
          <p:cNvSpPr/>
          <p:nvPr/>
        </p:nvSpPr>
        <p:spPr>
          <a:xfrm>
            <a:off x="81950" y="4732825"/>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32"/>
          <p:cNvPicPr preferRelativeResize="0"/>
          <p:nvPr/>
        </p:nvPicPr>
        <p:blipFill>
          <a:blip r:embed="rId3">
            <a:alphaModFix/>
          </a:blip>
          <a:stretch>
            <a:fillRect/>
          </a:stretch>
        </p:blipFill>
        <p:spPr>
          <a:xfrm>
            <a:off x="1302588" y="991275"/>
            <a:ext cx="5823075" cy="3589150"/>
          </a:xfrm>
          <a:prstGeom prst="rect">
            <a:avLst/>
          </a:prstGeom>
          <a:noFill/>
          <a:ln>
            <a:noFill/>
          </a:ln>
        </p:spPr>
      </p:pic>
      <p:sp>
        <p:nvSpPr>
          <p:cNvPr id="550" name="Google Shape;550;p32"/>
          <p:cNvSpPr/>
          <p:nvPr/>
        </p:nvSpPr>
        <p:spPr>
          <a:xfrm>
            <a:off x="128975" y="3098425"/>
            <a:ext cx="1403676" cy="983664"/>
          </a:xfrm>
          <a:prstGeom prst="cloud">
            <a:avLst/>
          </a:prstGeom>
          <a:gradFill>
            <a:gsLst>
              <a:gs pos="0">
                <a:srgbClr val="DCECD5"/>
              </a:gs>
              <a:gs pos="100000">
                <a:srgbClr val="92BC81"/>
              </a:gs>
            </a:gsLst>
            <a:path path="circle">
              <a:fillToRect b="50%" l="50%" r="50%" t="50%"/>
            </a:path>
            <a:tileRect/>
          </a:gra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Tuned to maximize recall@50</a:t>
            </a:r>
            <a:endParaRPr sz="1200"/>
          </a:p>
        </p:txBody>
      </p:sp>
      <p:sp>
        <p:nvSpPr>
          <p:cNvPr id="551" name="Google Shape;551;p32"/>
          <p:cNvSpPr/>
          <p:nvPr/>
        </p:nvSpPr>
        <p:spPr>
          <a:xfrm>
            <a:off x="2399600" y="509300"/>
            <a:ext cx="1403676" cy="983664"/>
          </a:xfrm>
          <a:prstGeom prst="cloud">
            <a:avLst/>
          </a:prstGeom>
          <a:gradFill>
            <a:gsLst>
              <a:gs pos="0">
                <a:srgbClr val="D4E5F5"/>
              </a:gs>
              <a:gs pos="100000">
                <a:srgbClr val="70A4D5"/>
              </a:gs>
            </a:gsLst>
            <a:path path="circle">
              <a:fillToRect b="50%" l="50%" r="50%" t="50%"/>
            </a:path>
            <a:tileRect/>
          </a:gra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Tuned to maximize map@10</a:t>
            </a:r>
            <a:endParaRPr sz="1200"/>
          </a:p>
        </p:txBody>
      </p:sp>
      <p:sp>
        <p:nvSpPr>
          <p:cNvPr id="552" name="Google Shape;552;p32"/>
          <p:cNvSpPr/>
          <p:nvPr/>
        </p:nvSpPr>
        <p:spPr>
          <a:xfrm>
            <a:off x="1302600" y="1492975"/>
            <a:ext cx="1157700" cy="6303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Between 50 and 150 candidates</a:t>
            </a:r>
            <a:endParaRPr sz="1200"/>
          </a:p>
        </p:txBody>
      </p:sp>
      <p:cxnSp>
        <p:nvCxnSpPr>
          <p:cNvPr id="553" name="Google Shape;553;p32"/>
          <p:cNvCxnSpPr/>
          <p:nvPr/>
        </p:nvCxnSpPr>
        <p:spPr>
          <a:xfrm>
            <a:off x="2481575" y="2063550"/>
            <a:ext cx="1588200" cy="747900"/>
          </a:xfrm>
          <a:prstGeom prst="straightConnector1">
            <a:avLst/>
          </a:prstGeom>
          <a:noFill/>
          <a:ln cap="flat" cmpd="sng" w="38100">
            <a:solidFill>
              <a:srgbClr val="6AA84F"/>
            </a:solidFill>
            <a:prstDash val="solid"/>
            <a:round/>
            <a:headEnd len="med" w="med" type="none"/>
            <a:tailEnd len="med" w="med" type="stealth"/>
          </a:ln>
        </p:spPr>
      </p:cxnSp>
      <p:sp>
        <p:nvSpPr>
          <p:cNvPr id="554" name="Google Shape;554;p32"/>
          <p:cNvSpPr/>
          <p:nvPr/>
        </p:nvSpPr>
        <p:spPr>
          <a:xfrm>
            <a:off x="4663950" y="3634700"/>
            <a:ext cx="666000" cy="5499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555" name="Google Shape;555;p32"/>
          <p:cNvCxnSpPr>
            <a:stCxn id="554" idx="1"/>
            <a:endCxn id="556" idx="3"/>
          </p:cNvCxnSpPr>
          <p:nvPr/>
        </p:nvCxnSpPr>
        <p:spPr>
          <a:xfrm flipH="1">
            <a:off x="3506250" y="3909650"/>
            <a:ext cx="1157700" cy="393600"/>
          </a:xfrm>
          <a:prstGeom prst="straightConnector1">
            <a:avLst/>
          </a:prstGeom>
          <a:noFill/>
          <a:ln cap="flat" cmpd="sng" w="38100">
            <a:solidFill>
              <a:schemeClr val="accent5"/>
            </a:solidFill>
            <a:prstDash val="solid"/>
            <a:round/>
            <a:headEnd len="med" w="med" type="none"/>
            <a:tailEnd len="med" w="med" type="stealth"/>
          </a:ln>
        </p:spPr>
      </p:cxnSp>
      <p:sp>
        <p:nvSpPr>
          <p:cNvPr id="556" name="Google Shape;556;p32"/>
          <p:cNvSpPr txBox="1"/>
          <p:nvPr/>
        </p:nvSpPr>
        <p:spPr>
          <a:xfrm>
            <a:off x="2203050" y="4026325"/>
            <a:ext cx="130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dk1"/>
                </a:solidFill>
              </a:rPr>
              <a:t>First 5 factors of users and items</a:t>
            </a:r>
            <a:endParaRPr/>
          </a:p>
        </p:txBody>
      </p:sp>
      <p:sp>
        <p:nvSpPr>
          <p:cNvPr id="557" name="Google Shape;557;p32"/>
          <p:cNvSpPr/>
          <p:nvPr/>
        </p:nvSpPr>
        <p:spPr>
          <a:xfrm>
            <a:off x="5052000" y="2032100"/>
            <a:ext cx="1157700" cy="5499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558" name="Google Shape;558;p32"/>
          <p:cNvCxnSpPr>
            <a:stCxn id="557" idx="3"/>
            <a:endCxn id="559" idx="1"/>
          </p:cNvCxnSpPr>
          <p:nvPr/>
        </p:nvCxnSpPr>
        <p:spPr>
          <a:xfrm flipH="1" rot="10800000">
            <a:off x="6209700" y="2128550"/>
            <a:ext cx="610800" cy="178500"/>
          </a:xfrm>
          <a:prstGeom prst="straightConnector1">
            <a:avLst/>
          </a:prstGeom>
          <a:noFill/>
          <a:ln cap="flat" cmpd="sng" w="38100">
            <a:solidFill>
              <a:schemeClr val="accent5"/>
            </a:solidFill>
            <a:prstDash val="solid"/>
            <a:round/>
            <a:headEnd len="med" w="med" type="none"/>
            <a:tailEnd len="med" w="med" type="stealth"/>
          </a:ln>
        </p:spPr>
      </p:cxnSp>
      <p:sp>
        <p:nvSpPr>
          <p:cNvPr id="559" name="Google Shape;559;p32"/>
          <p:cNvSpPr txBox="1"/>
          <p:nvPr/>
        </p:nvSpPr>
        <p:spPr>
          <a:xfrm>
            <a:off x="6820600" y="1389850"/>
            <a:ext cx="2236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it" sz="1200">
                <a:solidFill>
                  <a:schemeClr val="dk1"/>
                </a:solidFill>
              </a:rPr>
              <a:t>3 features per recommender</a:t>
            </a:r>
            <a:endParaRPr sz="1200">
              <a:solidFill>
                <a:schemeClr val="dk1"/>
              </a:solidFill>
            </a:endParaRPr>
          </a:p>
          <a:p>
            <a:pPr indent="-304800" lvl="0" marL="457200" rtl="0" algn="l">
              <a:spcBef>
                <a:spcPts val="0"/>
              </a:spcBef>
              <a:spcAft>
                <a:spcPts val="0"/>
              </a:spcAft>
              <a:buClr>
                <a:schemeClr val="dk1"/>
              </a:buClr>
              <a:buSzPts val="1200"/>
              <a:buChar char="●"/>
            </a:pPr>
            <a:r>
              <a:rPr lang="it" sz="1200">
                <a:solidFill>
                  <a:schemeClr val="dk1"/>
                </a:solidFill>
              </a:rPr>
              <a:t>Rank positions are also aggregated (mean, std, skew, kurtosis)</a:t>
            </a:r>
            <a:endParaRPr sz="1200">
              <a:solidFill>
                <a:schemeClr val="dk1"/>
              </a:solidFill>
            </a:endParaRPr>
          </a:p>
          <a:p>
            <a:pPr indent="-304800" lvl="0" marL="457200" rtl="0" algn="l">
              <a:spcBef>
                <a:spcPts val="0"/>
              </a:spcBef>
              <a:spcAft>
                <a:spcPts val="0"/>
              </a:spcAft>
              <a:buClr>
                <a:schemeClr val="dk1"/>
              </a:buClr>
              <a:buSzPts val="1200"/>
              <a:buChar char="●"/>
            </a:pPr>
            <a:r>
              <a:rPr lang="it" sz="1200">
                <a:solidFill>
                  <a:schemeClr val="dk1"/>
                </a:solidFill>
              </a:rPr>
              <a:t>Recommended feature is also summed</a:t>
            </a:r>
            <a:endParaRPr sz="1200">
              <a:solidFill>
                <a:schemeClr val="dk1"/>
              </a:solidFill>
            </a:endParaRPr>
          </a:p>
        </p:txBody>
      </p:sp>
      <p:sp>
        <p:nvSpPr>
          <p:cNvPr id="560" name="Google Shape;560;p32"/>
          <p:cNvSpPr/>
          <p:nvPr/>
        </p:nvSpPr>
        <p:spPr>
          <a:xfrm>
            <a:off x="5163425" y="3532200"/>
            <a:ext cx="1157700" cy="10482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561" name="Google Shape;561;p32"/>
          <p:cNvCxnSpPr>
            <a:stCxn id="560" idx="3"/>
          </p:cNvCxnSpPr>
          <p:nvPr/>
        </p:nvCxnSpPr>
        <p:spPr>
          <a:xfrm flipH="1" rot="10800000">
            <a:off x="6321125" y="4051200"/>
            <a:ext cx="463800" cy="5100"/>
          </a:xfrm>
          <a:prstGeom prst="straightConnector1">
            <a:avLst/>
          </a:prstGeom>
          <a:noFill/>
          <a:ln cap="flat" cmpd="sng" w="38100">
            <a:solidFill>
              <a:schemeClr val="accent5"/>
            </a:solidFill>
            <a:prstDash val="solid"/>
            <a:round/>
            <a:headEnd len="med" w="med" type="none"/>
            <a:tailEnd len="med" w="med" type="stealth"/>
          </a:ln>
        </p:spPr>
      </p:cxnSp>
      <p:sp>
        <p:nvSpPr>
          <p:cNvPr id="562" name="Google Shape;562;p32"/>
          <p:cNvSpPr txBox="1"/>
          <p:nvPr/>
        </p:nvSpPr>
        <p:spPr>
          <a:xfrm>
            <a:off x="6820600" y="3684300"/>
            <a:ext cx="208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Statistics (max, min, mean, std, skew, kurtosis), from the set of similarities w.r.t. the seen items of the user</a:t>
            </a:r>
            <a:endParaRPr sz="1200">
              <a:solidFill>
                <a:schemeClr val="dk1"/>
              </a:solidFill>
            </a:endParaRPr>
          </a:p>
        </p:txBody>
      </p:sp>
      <p:sp>
        <p:nvSpPr>
          <p:cNvPr id="563" name="Google Shape;563;p32"/>
          <p:cNvSpPr/>
          <p:nvPr/>
        </p:nvSpPr>
        <p:spPr>
          <a:xfrm>
            <a:off x="6209700" y="2967438"/>
            <a:ext cx="1403676" cy="983664"/>
          </a:xfrm>
          <a:prstGeom prst="cloud">
            <a:avLst/>
          </a:prstGeom>
          <a:gradFill>
            <a:gsLst>
              <a:gs pos="0">
                <a:srgbClr val="FDECDB"/>
              </a:gs>
              <a:gs pos="100000">
                <a:srgbClr val="F0AA63"/>
              </a:gs>
            </a:gsLst>
            <a:path path="circle">
              <a:fillToRect b="50%" l="50%" r="50%" t="50%"/>
            </a:path>
            <a:tileRect/>
          </a:gra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Total of 78 features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3"/>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Final solution - Pipeline Implementation</a:t>
            </a:r>
            <a:endParaRPr/>
          </a:p>
        </p:txBody>
      </p:sp>
      <p:sp>
        <p:nvSpPr>
          <p:cNvPr id="569" name="Google Shape;569;p33"/>
          <p:cNvSpPr txBox="1"/>
          <p:nvPr>
            <p:ph idx="1" type="body"/>
          </p:nvPr>
        </p:nvSpPr>
        <p:spPr>
          <a:xfrm>
            <a:off x="159925" y="1079925"/>
            <a:ext cx="8709600" cy="3494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it" sz="1400">
                <a:solidFill>
                  <a:srgbClr val="374151"/>
                </a:solidFill>
                <a:latin typeface="Roboto"/>
                <a:ea typeface="Roboto"/>
                <a:cs typeface="Roboto"/>
                <a:sym typeface="Roboto"/>
              </a:rPr>
              <a:t>URM splitted in 3: URM_train, URM_label, URM_val (64% - 16% - 20%)</a:t>
            </a:r>
            <a:endParaRPr sz="14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Hyperparameters Tuning:</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Single Recommenders trained on URM_train produce features for training</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URM_label produce the labels for XGBoost</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Single Recommenders trained on URM_train + URM_labels produce features for predictions</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URM_val evaluate the final recommendations of XGBoost</a:t>
            </a:r>
            <a:endParaRPr sz="1400">
              <a:solidFill>
                <a:srgbClr val="374151"/>
              </a:solidFill>
              <a:latin typeface="Roboto"/>
              <a:ea typeface="Roboto"/>
              <a:cs typeface="Roboto"/>
              <a:sym typeface="Roboto"/>
            </a:endParaRPr>
          </a:p>
          <a:p>
            <a:pPr indent="0" lvl="0" marL="914400" rtl="0" algn="l">
              <a:lnSpc>
                <a:spcPct val="115000"/>
              </a:lnSpc>
              <a:spcBef>
                <a:spcPts val="0"/>
              </a:spcBef>
              <a:spcAft>
                <a:spcPts val="0"/>
              </a:spcAft>
              <a:buNone/>
            </a:pPr>
            <a:r>
              <a:t/>
            </a:r>
            <a:endParaRPr sz="1400">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Final Training:</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Single Recommenders trained on URM_train + URM_label produce features for training</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URM_val used to produce the labels for XGBoost</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it" sz="1400">
                <a:solidFill>
                  <a:srgbClr val="374151"/>
                </a:solidFill>
                <a:latin typeface="Roboto"/>
                <a:ea typeface="Roboto"/>
                <a:cs typeface="Roboto"/>
                <a:sym typeface="Roboto"/>
              </a:rPr>
              <a:t>Single Recommenders trained on the complete URM produce features for predictions</a:t>
            </a:r>
            <a:endParaRPr sz="1400">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70" name="Google Shape;570;p33"/>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4"/>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Final solution - Hyperparameters Tuning</a:t>
            </a:r>
            <a:endParaRPr/>
          </a:p>
        </p:txBody>
      </p:sp>
      <p:sp>
        <p:nvSpPr>
          <p:cNvPr id="576" name="Google Shape;576;p34"/>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34"/>
          <p:cNvPicPr preferRelativeResize="0"/>
          <p:nvPr/>
        </p:nvPicPr>
        <p:blipFill rotWithShape="1">
          <a:blip r:embed="rId3">
            <a:alphaModFix/>
          </a:blip>
          <a:srcRect b="0" l="0" r="0" t="2200"/>
          <a:stretch/>
        </p:blipFill>
        <p:spPr>
          <a:xfrm>
            <a:off x="5432525" y="1418263"/>
            <a:ext cx="1800700" cy="2725125"/>
          </a:xfrm>
          <a:prstGeom prst="rect">
            <a:avLst/>
          </a:prstGeom>
          <a:noFill/>
          <a:ln>
            <a:noFill/>
          </a:ln>
        </p:spPr>
      </p:pic>
      <p:pic>
        <p:nvPicPr>
          <p:cNvPr id="578" name="Google Shape;578;p34"/>
          <p:cNvPicPr preferRelativeResize="0"/>
          <p:nvPr/>
        </p:nvPicPr>
        <p:blipFill rotWithShape="1">
          <a:blip r:embed="rId4">
            <a:alphaModFix/>
          </a:blip>
          <a:srcRect b="2200" l="0" r="0" t="0"/>
          <a:stretch/>
        </p:blipFill>
        <p:spPr>
          <a:xfrm>
            <a:off x="7233225" y="1356963"/>
            <a:ext cx="1757800" cy="2725149"/>
          </a:xfrm>
          <a:prstGeom prst="rect">
            <a:avLst/>
          </a:prstGeom>
          <a:noFill/>
          <a:ln>
            <a:noFill/>
          </a:ln>
        </p:spPr>
      </p:pic>
      <p:pic>
        <p:nvPicPr>
          <p:cNvPr id="579" name="Google Shape;579;p34"/>
          <p:cNvPicPr preferRelativeResize="0"/>
          <p:nvPr/>
        </p:nvPicPr>
        <p:blipFill>
          <a:blip r:embed="rId5">
            <a:alphaModFix/>
          </a:blip>
          <a:stretch>
            <a:fillRect/>
          </a:stretch>
        </p:blipFill>
        <p:spPr>
          <a:xfrm>
            <a:off x="159925" y="1760275"/>
            <a:ext cx="5227798" cy="2041100"/>
          </a:xfrm>
          <a:prstGeom prst="rect">
            <a:avLst/>
          </a:prstGeom>
          <a:noFill/>
          <a:ln>
            <a:noFill/>
          </a:ln>
        </p:spPr>
      </p:pic>
      <p:sp>
        <p:nvSpPr>
          <p:cNvPr id="580" name="Google Shape;580;p34"/>
          <p:cNvSpPr/>
          <p:nvPr/>
        </p:nvSpPr>
        <p:spPr>
          <a:xfrm>
            <a:off x="391400" y="1766425"/>
            <a:ext cx="635400" cy="335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5"/>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
              <a:t>Final solution - Feature Importance</a:t>
            </a:r>
            <a:endParaRPr/>
          </a:p>
        </p:txBody>
      </p:sp>
      <p:sp>
        <p:nvSpPr>
          <p:cNvPr id="586" name="Google Shape;586;p35"/>
          <p:cNvSpPr/>
          <p:nvPr/>
        </p:nvSpPr>
        <p:spPr>
          <a:xfrm>
            <a:off x="159925" y="4732800"/>
            <a:ext cx="3090000" cy="3357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35"/>
          <p:cNvPicPr preferRelativeResize="0"/>
          <p:nvPr/>
        </p:nvPicPr>
        <p:blipFill>
          <a:blip r:embed="rId3">
            <a:alphaModFix/>
          </a:blip>
          <a:stretch>
            <a:fillRect/>
          </a:stretch>
        </p:blipFill>
        <p:spPr>
          <a:xfrm>
            <a:off x="1627125" y="1049225"/>
            <a:ext cx="6071676" cy="1731575"/>
          </a:xfrm>
          <a:prstGeom prst="rect">
            <a:avLst/>
          </a:prstGeom>
          <a:noFill/>
          <a:ln>
            <a:noFill/>
          </a:ln>
        </p:spPr>
      </p:pic>
      <p:pic>
        <p:nvPicPr>
          <p:cNvPr id="588" name="Google Shape;588;p35"/>
          <p:cNvPicPr preferRelativeResize="0"/>
          <p:nvPr/>
        </p:nvPicPr>
        <p:blipFill rotWithShape="1">
          <a:blip r:embed="rId4">
            <a:alphaModFix/>
          </a:blip>
          <a:srcRect b="-2270" l="0" r="0" t="2270"/>
          <a:stretch/>
        </p:blipFill>
        <p:spPr>
          <a:xfrm>
            <a:off x="1688600" y="2780800"/>
            <a:ext cx="5598376" cy="180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